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F037713-7AC0-4E90-9B1E-A9D854EAB8AB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7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263"/>
    <a:srgbClr val="018BA6"/>
    <a:srgbClr val="5F5F5F"/>
    <a:srgbClr val="F68A25"/>
    <a:srgbClr val="2A98D4"/>
    <a:srgbClr val="0E4C8B"/>
    <a:srgbClr val="F8BB16"/>
    <a:srgbClr val="EAEFF7"/>
    <a:srgbClr val="D2DEEF"/>
    <a:srgbClr val="8E74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0"/>
    <p:restoredTop sz="94570" autoAdjust="0"/>
  </p:normalViewPr>
  <p:slideViewPr>
    <p:cSldViewPr snapToGrid="0" snapToObjects="1">
      <p:cViewPr varScale="1">
        <p:scale>
          <a:sx n="108" d="100"/>
          <a:sy n="108" d="100"/>
        </p:scale>
        <p:origin x="171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F56FA-14DA-5C43-B3EC-9BC101799C9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0C902-A560-5240-A1A7-4F9A087C6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2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C902-A560-5240-A1A7-4F9A087C68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3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 hasCustomPrompt="1"/>
          </p:nvPr>
        </p:nvSpPr>
        <p:spPr>
          <a:xfrm>
            <a:off x="352425" y="5076825"/>
            <a:ext cx="8496300" cy="1318996"/>
          </a:xfrm>
          <a:prstGeom prst="rect">
            <a:avLst/>
          </a:prstGeom>
        </p:spPr>
        <p:txBody>
          <a:bodyPr/>
          <a:lstStyle>
            <a:lvl1pPr>
              <a:defRPr sz="1200" b="1" baseline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</a:defRPr>
            </a:lvl1pPr>
          </a:lstStyle>
          <a:p>
            <a:pPr algn="l"/>
            <a:br>
              <a:rPr lang="en-US" sz="2800" dirty="0"/>
            </a:br>
            <a:endParaRPr lang="en-US" sz="2800" dirty="0">
              <a:ln>
                <a:solidFill>
                  <a:schemeClr val="tx2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56131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9830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18922" y="1480694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0459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18922" y="2325179"/>
            <a:ext cx="843534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 sz="2800">
                <a:latin typeface="Arial" charset="0"/>
                <a:ea typeface="Arial" charset="0"/>
                <a:cs typeface="Arial" charset="0"/>
              </a:defRPr>
            </a:lvl2pPr>
            <a:lvl3pPr>
              <a:defRPr sz="2800">
                <a:latin typeface="Arial" charset="0"/>
                <a:ea typeface="Arial" charset="0"/>
                <a:cs typeface="Arial" charset="0"/>
              </a:defRPr>
            </a:lvl3pPr>
            <a:lvl4pPr>
              <a:defRPr sz="2800">
                <a:latin typeface="Arial" charset="0"/>
                <a:ea typeface="Arial" charset="0"/>
                <a:cs typeface="Arial" charset="0"/>
              </a:defRPr>
            </a:lvl4pPr>
            <a:lvl5pPr>
              <a:defRPr sz="2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171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28506"/>
            <a:ext cx="9144000" cy="6329494"/>
          </a:xfrm>
          <a:prstGeom prst="rect">
            <a:avLst/>
          </a:prstGeom>
          <a:solidFill>
            <a:srgbClr val="004693">
              <a:alpha val="50000"/>
            </a:srgbClr>
          </a:solidFill>
          <a:ln>
            <a:solidFill>
              <a:srgbClr val="0000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86000"/>
            <a:ext cx="7886700" cy="1298448"/>
          </a:xfrm>
          <a:prstGeom prst="rect">
            <a:avLst/>
          </a:prstGeom>
        </p:spPr>
        <p:txBody>
          <a:bodyPr/>
          <a:lstStyle>
            <a:lvl1pPr algn="ctr">
              <a:defRPr sz="5400" b="1">
                <a:ln>
                  <a:noFill/>
                </a:ln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3844862"/>
            <a:ext cx="7886700" cy="22267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i="1">
                <a:ln>
                  <a:noFill/>
                </a:ln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1874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2286000"/>
            <a:ext cx="7886700" cy="1298448"/>
          </a:xfrm>
          <a:prstGeom prst="rect">
            <a:avLst/>
          </a:prstGeom>
        </p:spPr>
        <p:txBody>
          <a:bodyPr/>
          <a:lstStyle>
            <a:lvl1pPr algn="ctr">
              <a:defRPr b="1">
                <a:ln>
                  <a:noFill/>
                </a:ln>
                <a:solidFill>
                  <a:srgbClr val="00459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28650" y="3844862"/>
            <a:ext cx="7886700" cy="22267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i="1">
                <a:ln>
                  <a:noFill/>
                </a:ln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386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5941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dward\Desktop\Aqua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071" y="-24714"/>
            <a:ext cx="9191626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83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ajem.2023.10.002" TargetMode="External"/><Relationship Id="rId2" Type="http://schemas.openxmlformats.org/officeDocument/2006/relationships/hyperlink" Target="https://doi.org/10.1016/j.ajem.2023.06.046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oi.org/10.1016/j.ajem.2022.06.01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294558" y="2686424"/>
            <a:ext cx="6019800" cy="298704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200" b="1" baseline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</a:defRPr>
            </a:lvl1pPr>
          </a:lstStyle>
          <a:p>
            <a:pPr algn="l"/>
            <a:br>
              <a:rPr lang="en-US" sz="2800" dirty="0"/>
            </a:br>
            <a:endParaRPr lang="en-US" sz="2800" dirty="0">
              <a:ln>
                <a:solidFill>
                  <a:schemeClr val="tx2"/>
                </a:solidFill>
              </a:ln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EFB2D2-5EED-4278-8994-989EEF79C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2775"/>
            <a:ext cx="9144000" cy="6090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-2" y="997644"/>
            <a:ext cx="4695825" cy="1629652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4186" y="997644"/>
            <a:ext cx="4100271" cy="148810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018BA6"/>
                </a:solidFill>
                <a:latin typeface="Avenir LT Pro 65 Medium" pitchFamily="34" charset="0"/>
              </a:rPr>
              <a:t>Peri-Intubation Hemodynamic Collapse and Cardiac Arrest</a:t>
            </a:r>
          </a:p>
          <a:p>
            <a:r>
              <a:rPr lang="en-US" sz="2000" dirty="0">
                <a:solidFill>
                  <a:srgbClr val="018BA6"/>
                </a:solidFill>
                <a:latin typeface="Avenir LT Pro 65 Medium" pitchFamily="34" charset="0"/>
              </a:rPr>
              <a:t>Emergency Department</a:t>
            </a:r>
          </a:p>
          <a:p>
            <a:r>
              <a:rPr lang="en-US" sz="2000" dirty="0">
                <a:solidFill>
                  <a:srgbClr val="018BA6"/>
                </a:solidFill>
                <a:latin typeface="Avenir LT Pro 65 Medium" pitchFamily="34" charset="0"/>
              </a:rPr>
              <a:t>Tamara Elliott, BSN, RN, TCRN</a:t>
            </a:r>
          </a:p>
        </p:txBody>
      </p:sp>
    </p:spTree>
    <p:extLst>
      <p:ext uri="{BB962C8B-B14F-4D97-AF65-F5344CB8AC3E}">
        <p14:creationId xmlns:p14="http://schemas.microsoft.com/office/powerpoint/2010/main" val="1829284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F9C15-8188-4F23-83BA-F055E9B4C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22" y="719092"/>
            <a:ext cx="7886700" cy="772357"/>
          </a:xfrm>
        </p:spPr>
        <p:txBody>
          <a:bodyPr/>
          <a:lstStyle/>
          <a:p>
            <a:r>
              <a:rPr lang="en-US" dirty="0"/>
              <a:t>More Words of Caution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35EAA-3C16-47EB-B456-E4A84889A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922" y="1802167"/>
            <a:ext cx="8435340" cy="487435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Presence of pulmonary edema may reprioritize </a:t>
            </a:r>
            <a:r>
              <a:rPr lang="en-US" dirty="0" err="1"/>
              <a:t>pressors</a:t>
            </a:r>
            <a:r>
              <a:rPr lang="en-US" dirty="0"/>
              <a:t> over aggressive fluid resuscitation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Push-dose epi can buy you time until continuous infusion pressor can be started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Ketamine and propofol have been associated with higher number of cardiovascular collapse/arrest than etomidate as induction agent</a:t>
            </a:r>
          </a:p>
          <a:p>
            <a:pPr algn="r"/>
            <a:r>
              <a:rPr lang="en-US" sz="1800" dirty="0"/>
              <a:t>Downing et al, 2023</a:t>
            </a:r>
          </a:p>
        </p:txBody>
      </p:sp>
    </p:spTree>
    <p:extLst>
      <p:ext uri="{BB962C8B-B14F-4D97-AF65-F5344CB8AC3E}">
        <p14:creationId xmlns:p14="http://schemas.microsoft.com/office/powerpoint/2010/main" val="2443757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8E747-2A76-42E6-86DE-83C045DE5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22" y="914400"/>
            <a:ext cx="7886700" cy="719091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055BE-97D9-4AFA-93D6-F668E89CA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922" y="1837678"/>
            <a:ext cx="8435340" cy="4838839"/>
          </a:xfrm>
        </p:spPr>
        <p:txBody>
          <a:bodyPr/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References</a:t>
            </a:r>
          </a:p>
          <a:p>
            <a:pPr marL="457200" indent="-457200">
              <a:lnSpc>
                <a:spcPts val="2750"/>
              </a:lnSpc>
            </a:pP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Downing, J., Yardi, I., Ren, C., Cardona, S., Zahid, M., Tang, K.,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Bzhilyanskaya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, V., Patel, P.,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Pourmand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, A., &amp; Tran, Q. K. (2023). Prevalence of Peri-intubation major adverse events among critically ill patients: A systematic review and meta analysis. </a:t>
            </a:r>
            <a:r>
              <a:rPr lang="en-US" sz="1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The American Journal of Emergency Medicine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, </a:t>
            </a:r>
            <a:r>
              <a:rPr lang="en-US" sz="1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71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, 200-216. </a:t>
            </a:r>
            <a:r>
              <a:rPr lang="en-US" sz="1400" dirty="0">
                <a:solidFill>
                  <a:srgbClr val="000000"/>
                </a:solidFill>
                <a:latin typeface="inheri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https://doi.org/10.1016/j.ajem.2023.06.046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indent="-457200">
              <a:lnSpc>
                <a:spcPts val="2750"/>
              </a:lnSpc>
            </a:pP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Morley, H., Seabury, R.,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Parsels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, K., Miller, C., Darko, W., Schrader, J., &amp;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Meola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, G. (2023). Preparation/administration of push-dose versus continuous infusion epinephrine and phenylephrine: A simulation. </a:t>
            </a:r>
            <a:r>
              <a:rPr lang="en-US" sz="1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The American Journal of Emergency Medicine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, </a:t>
            </a:r>
            <a:r>
              <a:rPr lang="en-US" sz="1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74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, 135-139. </a:t>
            </a:r>
            <a:r>
              <a:rPr lang="en-US" sz="1400" dirty="0">
                <a:solidFill>
                  <a:srgbClr val="000000"/>
                </a:solidFill>
                <a:latin typeface="inheri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https://doi.org/10.1016/j.ajem.2023.10.002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indent="-457200">
              <a:lnSpc>
                <a:spcPts val="2750"/>
              </a:lnSpc>
            </a:pP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Yang, T., Chen, K., Gao, S., &amp; Lin, C. (2022). Risk factors associated with Peri-intubation cardiac arrest in the emergency department. </a:t>
            </a:r>
            <a:r>
              <a:rPr lang="en-US" sz="1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The American Journal of Emergency Medicine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, </a:t>
            </a:r>
            <a:r>
              <a:rPr lang="en-US" sz="1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58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, 229-234. </a:t>
            </a:r>
            <a:r>
              <a:rPr lang="en-US" sz="1400" dirty="0">
                <a:solidFill>
                  <a:srgbClr val="000000"/>
                </a:solidFill>
                <a:latin typeface="inheri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https://doi.org/10.1016/j.ajem.2022.06.013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899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6C8A7-7541-4964-B504-B6D61E734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22" y="816747"/>
            <a:ext cx="7886700" cy="639191"/>
          </a:xfrm>
        </p:spPr>
        <p:txBody>
          <a:bodyPr/>
          <a:lstStyle/>
          <a:p>
            <a:r>
              <a:rPr lang="en-US" dirty="0"/>
              <a:t>Peri-Intubation Adverse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C552A-D454-43CB-BE92-D35227DB1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922" y="1970843"/>
            <a:ext cx="8435340" cy="4705674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30% of intubations in ICU and ED associated with hypoxia, hypotension or full arrest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Intubation with pre-existing hemodynamic compromise are at highest risk for collapse/arrest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Failure to recognize high risk conditions contribute to peri-intubation adverse events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Failure to plan and respond contribute to peri-intubation adverse events</a:t>
            </a:r>
          </a:p>
          <a:p>
            <a:pPr algn="r"/>
            <a:r>
              <a:rPr lang="en-US" sz="1400" dirty="0"/>
              <a:t>Downing et al, 2023</a:t>
            </a:r>
          </a:p>
          <a:p>
            <a:pPr algn="r"/>
            <a:r>
              <a:rPr lang="en-US" sz="1400" dirty="0"/>
              <a:t>Yang et al, 2022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656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FB8A1-7F1D-4464-BE0F-7A4E0082C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22" y="745724"/>
            <a:ext cx="7886700" cy="967665"/>
          </a:xfrm>
        </p:spPr>
        <p:txBody>
          <a:bodyPr/>
          <a:lstStyle/>
          <a:p>
            <a:r>
              <a:rPr lang="en-US" dirty="0"/>
              <a:t>Risk Factors for Peri-Intubation Cardiac Arrest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D630D-A6EF-4360-A851-7C53B6E74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922" y="2405849"/>
            <a:ext cx="8435340" cy="4270668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Low-normal to hypotensive BP values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Shock index (SI = HR/SBP</a:t>
            </a:r>
            <a:r>
              <a:rPr lang="en-US"/>
              <a:t>) &gt;0.9</a:t>
            </a:r>
            <a:endParaRPr lang="en-US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Cardiogenic pulmonary edema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Elevated lactate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Hypoxia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Advanced age</a:t>
            </a:r>
          </a:p>
          <a:p>
            <a:pPr algn="r"/>
            <a:r>
              <a:rPr lang="en-US" sz="1800" dirty="0"/>
              <a:t>Downing et al, 2023</a:t>
            </a:r>
          </a:p>
          <a:p>
            <a:pPr algn="r"/>
            <a:r>
              <a:rPr lang="en-US" sz="1800" dirty="0"/>
              <a:t>Yang et al, 2022</a:t>
            </a:r>
          </a:p>
          <a:p>
            <a:pPr algn="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6442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52A77-1552-4075-992F-DD3C5A19A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22" y="870012"/>
            <a:ext cx="7886700" cy="710213"/>
          </a:xfrm>
        </p:spPr>
        <p:txBody>
          <a:bodyPr/>
          <a:lstStyle/>
          <a:p>
            <a:r>
              <a:rPr lang="en-US" dirty="0"/>
              <a:t>Associated Physiologic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4017F-D651-47A4-96C9-C342E4372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Neuromuscular blockade: Suppression of sympathomimetic and respiratory drive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Rapid transition from negative pressure ventilation to positive pressure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Ventilator positive end expiratory pressure (PEEP)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Oropharyngeal manipulation stimulates sympathetic </a:t>
            </a:r>
            <a:r>
              <a:rPr lang="en-US" b="1" dirty="0"/>
              <a:t>and</a:t>
            </a:r>
            <a:r>
              <a:rPr lang="en-US" dirty="0"/>
              <a:t> parasympathetic NS causing unpredictable hemodynamic response</a:t>
            </a:r>
          </a:p>
          <a:p>
            <a:pPr algn="r"/>
            <a:r>
              <a:rPr lang="en-US" sz="1800" dirty="0"/>
              <a:t>Yang, et al, 2022</a:t>
            </a:r>
          </a:p>
        </p:txBody>
      </p:sp>
    </p:spTree>
    <p:extLst>
      <p:ext uri="{BB962C8B-B14F-4D97-AF65-F5344CB8AC3E}">
        <p14:creationId xmlns:p14="http://schemas.microsoft.com/office/powerpoint/2010/main" val="1275684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08438-82FD-49B4-BBE3-DB1151BAB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22" y="656949"/>
            <a:ext cx="7886700" cy="1003176"/>
          </a:xfrm>
        </p:spPr>
        <p:txBody>
          <a:bodyPr/>
          <a:lstStyle/>
          <a:p>
            <a:r>
              <a:rPr lang="en-US" dirty="0"/>
              <a:t>How to Avoid Cardiovascular Collapse and Arrest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8530B-69A9-4614-9E45-E25455FBB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922" y="1757779"/>
            <a:ext cx="8435340" cy="4918738"/>
          </a:xfrm>
        </p:spPr>
        <p:txBody>
          <a:bodyPr/>
          <a:lstStyle/>
          <a:p>
            <a:r>
              <a:rPr lang="en-US" dirty="0"/>
              <a:t>Be prepared: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Assess patient for risk factors associated with peri-intubation CV collapse/arrest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Consider rapid fluid resuscitation prior to induction (caution with cardiogenic </a:t>
            </a:r>
            <a:r>
              <a:rPr lang="en-US" dirty="0" err="1"/>
              <a:t>pulm</a:t>
            </a:r>
            <a:r>
              <a:rPr lang="en-US" dirty="0"/>
              <a:t>. edema)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Anticipate need for blood products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Appropriate pre-oxygenation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Anticipate </a:t>
            </a:r>
            <a:r>
              <a:rPr lang="en-US" dirty="0" err="1"/>
              <a:t>pressors</a:t>
            </a:r>
            <a:endParaRPr lang="en-US" dirty="0"/>
          </a:p>
          <a:p>
            <a:pPr algn="r"/>
            <a:r>
              <a:rPr lang="en-US" sz="1800" dirty="0"/>
              <a:t>Downing et al, 2023</a:t>
            </a:r>
          </a:p>
          <a:p>
            <a:pPr algn="r"/>
            <a:r>
              <a:rPr lang="en-US" sz="1800" dirty="0"/>
              <a:t>Yang et al, 2022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054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0299E-1D1E-487A-A1A0-ABF7BDE44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22" y="878890"/>
            <a:ext cx="7886700" cy="656947"/>
          </a:xfrm>
        </p:spPr>
        <p:txBody>
          <a:bodyPr/>
          <a:lstStyle/>
          <a:p>
            <a:r>
              <a:rPr lang="en-US" dirty="0"/>
              <a:t>Push-Dose Epi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6AB59-95F4-4C2D-AF6F-89B1B3DDD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922" y="2450237"/>
            <a:ext cx="8435340" cy="422628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Used for rapid hemodynamic support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Epinephrine 1:10,000 diluted to 10 mcg/ml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5 – 20 mcg IV push typical dose range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Currently no commercially produced product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Must be prepared by med nurse or pharmacist</a:t>
            </a:r>
          </a:p>
          <a:p>
            <a:pPr algn="r"/>
            <a:r>
              <a:rPr lang="en-US" sz="1800" dirty="0"/>
              <a:t>Morley et al, 2023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719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DF5C8-36BF-436C-AD21-60BE91C49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22" y="807868"/>
            <a:ext cx="7886700" cy="727969"/>
          </a:xfrm>
        </p:spPr>
        <p:txBody>
          <a:bodyPr/>
          <a:lstStyle/>
          <a:p>
            <a:r>
              <a:rPr lang="en-US" dirty="0"/>
              <a:t>Preparing Push-Dose Epi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AA0DA-D458-4326-80EE-A811B5040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922" y="1651247"/>
            <a:ext cx="8435340" cy="5025270"/>
          </a:xfrm>
        </p:spPr>
        <p:txBody>
          <a:bodyPr/>
          <a:lstStyle/>
          <a:p>
            <a:r>
              <a:rPr lang="en-US" dirty="0"/>
              <a:t>What you will need: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EB38F7-053A-4D41-9035-D25CCF23A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92" y="2911876"/>
            <a:ext cx="2796681" cy="10095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1A5B38-7F96-4664-B6FD-93C596016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796" y="2419879"/>
            <a:ext cx="3274227" cy="16127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0FE517-8F06-4F53-B0DD-215973DAA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5632" y="4527866"/>
            <a:ext cx="1009791" cy="11812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7FD7E0-6AC6-4F8C-9D15-82C5491660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2000" y="4032588"/>
            <a:ext cx="2576555" cy="14291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8F49DC-09C1-49F8-B8BF-B1C36D04BE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6436" y="3458709"/>
            <a:ext cx="1613841" cy="118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87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8905B-C374-4B7C-B1D4-F22BA43DD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22" y="852257"/>
            <a:ext cx="7886700" cy="648070"/>
          </a:xfrm>
        </p:spPr>
        <p:txBody>
          <a:bodyPr/>
          <a:lstStyle/>
          <a:p>
            <a:r>
              <a:rPr lang="en-US" dirty="0"/>
              <a:t>Preparing Push-Dose Epi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97001-1029-4FD1-82D6-D0F4747A2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922" y="1873188"/>
            <a:ext cx="8435340" cy="4803329"/>
          </a:xfrm>
        </p:spPr>
        <p:txBody>
          <a:bodyPr/>
          <a:lstStyle/>
          <a:p>
            <a:r>
              <a:rPr lang="en-US" dirty="0"/>
              <a:t>How you will do it: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b="1" dirty="0"/>
              <a:t>Discard 1ml </a:t>
            </a:r>
            <a:r>
              <a:rPr lang="en-US" dirty="0"/>
              <a:t>out of 10ml 0.9% NS flush syringe, retaining the remaining 9ml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b="1" dirty="0"/>
              <a:t>Draw 1ml of epinephrine </a:t>
            </a:r>
            <a:r>
              <a:rPr lang="en-US" dirty="0"/>
              <a:t>1:10,000 into the NS flush syringe to replace the discarded 1ml flush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Cap and gently mix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Label syringe sticker </a:t>
            </a:r>
            <a:r>
              <a:rPr lang="en-US" b="1" dirty="0">
                <a:solidFill>
                  <a:srgbClr val="FF0000"/>
                </a:solidFill>
              </a:rPr>
              <a:t>Epi 100 mcg/10ml = 10 mcg/ml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Place label on syringe</a:t>
            </a:r>
          </a:p>
          <a:p>
            <a:pPr algn="r"/>
            <a:r>
              <a:rPr lang="en-US" sz="1800" dirty="0"/>
              <a:t>Morley et al, 2023</a:t>
            </a:r>
          </a:p>
        </p:txBody>
      </p:sp>
    </p:spTree>
    <p:extLst>
      <p:ext uri="{BB962C8B-B14F-4D97-AF65-F5344CB8AC3E}">
        <p14:creationId xmlns:p14="http://schemas.microsoft.com/office/powerpoint/2010/main" val="3431375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679C8-2DAB-4CDA-9681-EDF3431FB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22" y="798991"/>
            <a:ext cx="7886700" cy="656948"/>
          </a:xfrm>
        </p:spPr>
        <p:txBody>
          <a:bodyPr/>
          <a:lstStyle/>
          <a:p>
            <a:r>
              <a:rPr lang="en-US" dirty="0"/>
              <a:t>Words of Caution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82530-054F-49F3-AE86-526BF75FE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922" y="2237172"/>
            <a:ext cx="8435340" cy="4545367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Practitioners may not pick up on presence of risk factors once the need to intubate is identified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Consider soft BPs and shock index (SI) &gt;0.9 high risk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Advocate for fluid resuscitation prior to intubation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Assess for presence of rales or coarse lung sounds if CXR has not yet been done </a:t>
            </a:r>
          </a:p>
          <a:p>
            <a:endParaRPr lang="en-US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385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effectLst/>
      </a:spPr>
      <a:bodyPr>
        <a:normAutofit lnSpcReduction="10000"/>
      </a:bodyPr>
      <a:lstStyle>
        <a:defPPr marL="342900" indent="-342900">
          <a:buFont typeface="Arial" pitchFamily="34" charset="0"/>
          <a:buChar char="•"/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9975</TotalTime>
  <Words>695</Words>
  <Application>Microsoft Office PowerPoint</Application>
  <PresentationFormat>On-screen Show (4:3)</PresentationFormat>
  <Paragraphs>69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Avenir LT Pro 65 Medium</vt:lpstr>
      <vt:lpstr>Calibri</vt:lpstr>
      <vt:lpstr>Calibri Light</vt:lpstr>
      <vt:lpstr>inherit</vt:lpstr>
      <vt:lpstr>Times New Roman</vt:lpstr>
      <vt:lpstr>Wingdings</vt:lpstr>
      <vt:lpstr>Office Theme</vt:lpstr>
      <vt:lpstr> </vt:lpstr>
      <vt:lpstr>Peri-Intubation Adverse Events</vt:lpstr>
      <vt:lpstr>Risk Factors for Peri-Intubation Cardiac Arrest</vt:lpstr>
      <vt:lpstr>Associated Physiologic Changes</vt:lpstr>
      <vt:lpstr>How to Avoid Cardiovascular Collapse and Arrest </vt:lpstr>
      <vt:lpstr>Push-Dose Epi</vt:lpstr>
      <vt:lpstr>Preparing Push-Dose Epi</vt:lpstr>
      <vt:lpstr>Preparing Push-Dose Epi</vt:lpstr>
      <vt:lpstr>Words of Caution</vt:lpstr>
      <vt:lpstr>More Words of Caution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Keely Smith</dc:creator>
  <cp:lastModifiedBy>Tamara Elliott</cp:lastModifiedBy>
  <cp:revision>391</cp:revision>
  <dcterms:created xsi:type="dcterms:W3CDTF">2016-04-04T23:43:03Z</dcterms:created>
  <dcterms:modified xsi:type="dcterms:W3CDTF">2024-12-27T18:35:18Z</dcterms:modified>
</cp:coreProperties>
</file>